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27" autoAdjust="0"/>
    <p:restoredTop sz="94660"/>
  </p:normalViewPr>
  <p:slideViewPr>
    <p:cSldViewPr snapToGrid="0">
      <p:cViewPr varScale="1">
        <p:scale>
          <a:sx n="74" d="100"/>
          <a:sy n="74" d="100"/>
        </p:scale>
        <p:origin x="45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7/14/2019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7/14/2019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7/14/2019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smtClean="0"/>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7/14/2019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7/14/2019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7/14/2019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7/14/2019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7/14/2019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7/14/2019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7/14/2019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7/14/2019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7/14/2019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7/14/2019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7/14/2019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smtClean="0"/>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7/14/2019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7/14/2019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157"/>
            <a:ext cx="2356674" cy="6853096"/>
            <a:chOff x="6627813" y="195610"/>
            <a:chExt cx="1952625" cy="5678141"/>
          </a:xfrm>
        </p:grpSpPr>
        <p:sp>
          <p:nvSpPr>
            <p:cNvPr id="11" name="Freeform 27"/>
            <p:cNvSpPr/>
            <p:nvPr/>
          </p:nvSpPr>
          <p:spPr bwMode="auto">
            <a:xfrm>
              <a:off x="6627813" y="195610"/>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7/14/2019</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en.wikipedia.org/wiki/List_of_neighbourhoods_in_Bangalore"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IN" b="1" dirty="0"/>
              <a:t>A Program for visitors map</a:t>
            </a:r>
            <a:endParaRPr lang="en-IN" dirty="0"/>
          </a:p>
        </p:txBody>
      </p:sp>
      <p:sp>
        <p:nvSpPr>
          <p:cNvPr id="3" name="Subtitle 2"/>
          <p:cNvSpPr>
            <a:spLocks noGrp="1"/>
          </p:cNvSpPr>
          <p:nvPr>
            <p:ph type="subTitle" idx="1"/>
          </p:nvPr>
        </p:nvSpPr>
        <p:spPr/>
        <p:txBody>
          <a:bodyPr/>
          <a:lstStyle/>
          <a:p>
            <a:r>
              <a:rPr lang="en-IN" dirty="0" smtClean="0"/>
              <a:t>(in the city of </a:t>
            </a:r>
            <a:r>
              <a:rPr lang="en-IN" dirty="0" err="1" smtClean="0"/>
              <a:t>Bangalore,India</a:t>
            </a:r>
            <a:r>
              <a:rPr lang="en-IN" dirty="0" smtClean="0"/>
              <a:t>)</a:t>
            </a:r>
            <a:endParaRPr lang="en-IN" dirty="0"/>
          </a:p>
        </p:txBody>
      </p:sp>
    </p:spTree>
    <p:extLst>
      <p:ext uri="{BB962C8B-B14F-4D97-AF65-F5344CB8AC3E}">
        <p14:creationId xmlns:p14="http://schemas.microsoft.com/office/powerpoint/2010/main" val="32093833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Results</a:t>
            </a:r>
            <a:endParaRPr lang="en-IN" dirty="0"/>
          </a:p>
        </p:txBody>
      </p:sp>
      <p:sp>
        <p:nvSpPr>
          <p:cNvPr id="3" name="Content Placeholder 2"/>
          <p:cNvSpPr>
            <a:spLocks noGrp="1"/>
          </p:cNvSpPr>
          <p:nvPr>
            <p:ph idx="1"/>
          </p:nvPr>
        </p:nvSpPr>
        <p:spPr/>
        <p:txBody>
          <a:bodyPr/>
          <a:lstStyle/>
          <a:p>
            <a:pPr marL="0" indent="0">
              <a:buNone/>
            </a:pPr>
            <a:r>
              <a:rPr lang="en-IN" dirty="0" smtClean="0"/>
              <a:t>Map1: This map represents the restaurants, cafés and other food related areas</a:t>
            </a:r>
          </a:p>
          <a:p>
            <a:pPr marL="0" indent="0">
              <a:buNone/>
            </a:pPr>
            <a:endParaRPr lang="en-IN" dirty="0"/>
          </a:p>
        </p:txBody>
      </p:sp>
      <p:pic>
        <p:nvPicPr>
          <p:cNvPr id="4" name="Picture 3"/>
          <p:cNvPicPr/>
          <p:nvPr/>
        </p:nvPicPr>
        <p:blipFill rotWithShape="1">
          <a:blip r:embed="rId2"/>
          <a:srcRect l="16910" t="14401" r="10587" b="7254"/>
          <a:stretch/>
        </p:blipFill>
        <p:spPr bwMode="auto">
          <a:xfrm>
            <a:off x="3475149" y="2695244"/>
            <a:ext cx="6400800" cy="388874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1175505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92999" y="411231"/>
            <a:ext cx="8915400" cy="3777622"/>
          </a:xfrm>
        </p:spPr>
        <p:txBody>
          <a:bodyPr/>
          <a:lstStyle/>
          <a:p>
            <a:r>
              <a:rPr lang="en-IN" dirty="0" smtClean="0"/>
              <a:t>Map2: This shows the Outdoor recreational places.</a:t>
            </a:r>
            <a:endParaRPr lang="en-IN" dirty="0"/>
          </a:p>
        </p:txBody>
      </p:sp>
      <p:pic>
        <p:nvPicPr>
          <p:cNvPr id="4" name="Picture 3"/>
          <p:cNvPicPr/>
          <p:nvPr/>
        </p:nvPicPr>
        <p:blipFill rotWithShape="1">
          <a:blip r:embed="rId2"/>
          <a:srcRect l="16073" t="15882" r="10925" b="6386"/>
          <a:stretch/>
        </p:blipFill>
        <p:spPr bwMode="auto">
          <a:xfrm>
            <a:off x="3249520" y="1337655"/>
            <a:ext cx="7002358" cy="4440266"/>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9833359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92999" y="411231"/>
            <a:ext cx="8915400" cy="3777622"/>
          </a:xfrm>
        </p:spPr>
        <p:txBody>
          <a:bodyPr/>
          <a:lstStyle/>
          <a:p>
            <a:r>
              <a:rPr lang="en-IN" dirty="0" smtClean="0"/>
              <a:t>Map3: This shows the hospitals and other health care facilities in the city</a:t>
            </a:r>
            <a:endParaRPr lang="en-IN" dirty="0"/>
          </a:p>
        </p:txBody>
      </p:sp>
      <p:pic>
        <p:nvPicPr>
          <p:cNvPr id="5" name="Picture 4"/>
          <p:cNvPicPr/>
          <p:nvPr/>
        </p:nvPicPr>
        <p:blipFill rotWithShape="1">
          <a:blip r:embed="rId2"/>
          <a:srcRect l="15957" t="14189" r="10706" b="6408"/>
          <a:stretch/>
        </p:blipFill>
        <p:spPr bwMode="auto">
          <a:xfrm>
            <a:off x="2736492" y="1049540"/>
            <a:ext cx="8028413" cy="4887706"/>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4049006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92999" y="411231"/>
            <a:ext cx="8915400" cy="3777622"/>
          </a:xfrm>
        </p:spPr>
        <p:txBody>
          <a:bodyPr/>
          <a:lstStyle/>
          <a:p>
            <a:r>
              <a:rPr lang="en-IN" dirty="0" smtClean="0"/>
              <a:t>Map4: This shows the locations of the various police stations and </a:t>
            </a:r>
            <a:r>
              <a:rPr lang="en-IN" dirty="0" err="1" smtClean="0"/>
              <a:t>plice</a:t>
            </a:r>
            <a:r>
              <a:rPr lang="en-IN" dirty="0" smtClean="0"/>
              <a:t> help desk for emergency situations.</a:t>
            </a:r>
            <a:endParaRPr lang="en-IN" dirty="0"/>
          </a:p>
        </p:txBody>
      </p:sp>
      <p:pic>
        <p:nvPicPr>
          <p:cNvPr id="5" name="Picture 4"/>
          <p:cNvPicPr/>
          <p:nvPr/>
        </p:nvPicPr>
        <p:blipFill rotWithShape="1">
          <a:blip r:embed="rId2"/>
          <a:srcRect l="16670" t="17153" r="11183" b="7043"/>
          <a:stretch/>
        </p:blipFill>
        <p:spPr bwMode="auto">
          <a:xfrm>
            <a:off x="2659158" y="1206144"/>
            <a:ext cx="8183082" cy="4394194"/>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370390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92999" y="411231"/>
            <a:ext cx="8915400" cy="3777622"/>
          </a:xfrm>
        </p:spPr>
        <p:txBody>
          <a:bodyPr/>
          <a:lstStyle/>
          <a:p>
            <a:r>
              <a:rPr lang="en-IN" dirty="0" smtClean="0"/>
              <a:t>Map5: This is the cluster map which shows the neighbourhoods and are coloured in the colours of their respective clusters. The neighbourhood of the same colour have similar food locations. </a:t>
            </a:r>
            <a:endParaRPr lang="en-IN" dirty="0"/>
          </a:p>
        </p:txBody>
      </p:sp>
      <p:pic>
        <p:nvPicPr>
          <p:cNvPr id="5" name="Picture 4"/>
          <p:cNvPicPr/>
          <p:nvPr/>
        </p:nvPicPr>
        <p:blipFill rotWithShape="1">
          <a:blip r:embed="rId2"/>
          <a:srcRect l="16552" t="16943" r="10685" b="5560"/>
          <a:stretch/>
        </p:blipFill>
        <p:spPr bwMode="auto">
          <a:xfrm>
            <a:off x="2731844" y="1412733"/>
            <a:ext cx="8037710" cy="5294662"/>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8150784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Discussions</a:t>
            </a:r>
            <a:endParaRPr lang="en-IN" dirty="0"/>
          </a:p>
        </p:txBody>
      </p:sp>
      <p:sp>
        <p:nvSpPr>
          <p:cNvPr id="3" name="Content Placeholder 2"/>
          <p:cNvSpPr>
            <a:spLocks noGrp="1"/>
          </p:cNvSpPr>
          <p:nvPr>
            <p:ph idx="1"/>
          </p:nvPr>
        </p:nvSpPr>
        <p:spPr>
          <a:xfrm>
            <a:off x="2592925" y="1631324"/>
            <a:ext cx="8915400" cy="3777622"/>
          </a:xfrm>
        </p:spPr>
        <p:txBody>
          <a:bodyPr/>
          <a:lstStyle/>
          <a:p>
            <a:pPr marL="0" indent="0">
              <a:buNone/>
            </a:pPr>
            <a:r>
              <a:rPr lang="en-IN" dirty="0"/>
              <a:t>Now the visitors will be able to plan their visits according to various food </a:t>
            </a:r>
            <a:r>
              <a:rPr lang="en-IN" dirty="0" smtClean="0"/>
              <a:t>locations in </a:t>
            </a:r>
            <a:r>
              <a:rPr lang="en-IN" dirty="0"/>
              <a:t>the city.</a:t>
            </a:r>
          </a:p>
          <a:p>
            <a:pPr marL="0" indent="0">
              <a:buNone/>
            </a:pPr>
            <a:r>
              <a:rPr lang="en-IN" dirty="0"/>
              <a:t>The last map in the result section is mainly for food eccentric </a:t>
            </a:r>
            <a:r>
              <a:rPr lang="en-IN" dirty="0" smtClean="0"/>
              <a:t>visitors.</a:t>
            </a:r>
          </a:p>
          <a:p>
            <a:pPr marL="0" indent="0">
              <a:buNone/>
            </a:pPr>
            <a:r>
              <a:rPr lang="en-IN" dirty="0" smtClean="0"/>
              <a:t>The </a:t>
            </a:r>
            <a:r>
              <a:rPr lang="en-IN" dirty="0"/>
              <a:t>clustering is based on top 10 restaurants of the location this can be changed for </a:t>
            </a:r>
            <a:r>
              <a:rPr lang="en-IN" dirty="0" err="1"/>
              <a:t>f</a:t>
            </a:r>
            <a:r>
              <a:rPr lang="en-IN" dirty="0" err="1" smtClean="0"/>
              <a:t>uther</a:t>
            </a:r>
            <a:r>
              <a:rPr lang="en-IN" dirty="0" smtClean="0"/>
              <a:t> </a:t>
            </a:r>
            <a:r>
              <a:rPr lang="en-IN" dirty="0" err="1" smtClean="0"/>
              <a:t>clustering.The</a:t>
            </a:r>
            <a:r>
              <a:rPr lang="en-IN" dirty="0" smtClean="0"/>
              <a:t> </a:t>
            </a:r>
            <a:r>
              <a:rPr lang="en-IN" dirty="0"/>
              <a:t>number of venues can be increased/decreased using the radius variable in </a:t>
            </a:r>
            <a:r>
              <a:rPr lang="en-IN" dirty="0" smtClean="0"/>
              <a:t>API </a:t>
            </a:r>
            <a:r>
              <a:rPr lang="en-IN" dirty="0"/>
              <a:t>calls .</a:t>
            </a:r>
          </a:p>
          <a:p>
            <a:pPr marL="0" indent="0">
              <a:buNone/>
            </a:pPr>
            <a:endParaRPr lang="en-IN" dirty="0" smtClean="0"/>
          </a:p>
          <a:p>
            <a:pPr marL="0" indent="0">
              <a:buNone/>
            </a:pPr>
            <a:r>
              <a:rPr lang="en-IN" dirty="0" smtClean="0"/>
              <a:t>The cluster is helping for people to identify similar places and not waste time in places similar kind f which they have already visited.</a:t>
            </a:r>
            <a:endParaRPr lang="en-IN" dirty="0"/>
          </a:p>
        </p:txBody>
      </p:sp>
    </p:spTree>
    <p:extLst>
      <p:ext uri="{BB962C8B-B14F-4D97-AF65-F5344CB8AC3E}">
        <p14:creationId xmlns:p14="http://schemas.microsoft.com/office/powerpoint/2010/main" val="34540484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Conclusion</a:t>
            </a:r>
            <a:endParaRPr lang="en-IN" dirty="0"/>
          </a:p>
        </p:txBody>
      </p:sp>
      <p:sp>
        <p:nvSpPr>
          <p:cNvPr id="3" name="Content Placeholder 2"/>
          <p:cNvSpPr>
            <a:spLocks noGrp="1"/>
          </p:cNvSpPr>
          <p:nvPr>
            <p:ph idx="1"/>
          </p:nvPr>
        </p:nvSpPr>
        <p:spPr/>
        <p:txBody>
          <a:bodyPr/>
          <a:lstStyle/>
          <a:p>
            <a:pPr marL="0" indent="0">
              <a:buNone/>
            </a:pPr>
            <a:r>
              <a:rPr lang="en-IN" dirty="0"/>
              <a:t>This map is a great help to visitors (especially food eccentric visitors to the place). Bangalore is a city of people from several places and Backgrounds and it has something to offer to everyone.</a:t>
            </a:r>
          </a:p>
          <a:p>
            <a:pPr marL="0" indent="0">
              <a:buNone/>
            </a:pPr>
            <a:endParaRPr lang="en-IN" dirty="0"/>
          </a:p>
        </p:txBody>
      </p:sp>
    </p:spTree>
    <p:extLst>
      <p:ext uri="{BB962C8B-B14F-4D97-AF65-F5344CB8AC3E}">
        <p14:creationId xmlns:p14="http://schemas.microsoft.com/office/powerpoint/2010/main" val="36745006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Introduction</a:t>
            </a:r>
            <a:endParaRPr lang="en-IN" dirty="0"/>
          </a:p>
        </p:txBody>
      </p:sp>
      <p:sp>
        <p:nvSpPr>
          <p:cNvPr id="3" name="Content Placeholder 2"/>
          <p:cNvSpPr>
            <a:spLocks noGrp="1"/>
          </p:cNvSpPr>
          <p:nvPr>
            <p:ph idx="1"/>
          </p:nvPr>
        </p:nvSpPr>
        <p:spPr/>
        <p:txBody>
          <a:bodyPr/>
          <a:lstStyle/>
          <a:p>
            <a:pPr marL="0" indent="0">
              <a:buNone/>
            </a:pPr>
            <a:r>
              <a:rPr lang="en-IN" b="1" i="1" dirty="0"/>
              <a:t>AGD travels</a:t>
            </a:r>
            <a:r>
              <a:rPr lang="en-IN" dirty="0"/>
              <a:t> is a company based in </a:t>
            </a:r>
            <a:r>
              <a:rPr lang="en-IN" dirty="0" err="1"/>
              <a:t>bangalore</a:t>
            </a:r>
            <a:r>
              <a:rPr lang="en-IN" dirty="0"/>
              <a:t> which provides digital maps for visitors which </a:t>
            </a:r>
            <a:r>
              <a:rPr lang="en-IN" dirty="0" err="1"/>
              <a:t>conatins</a:t>
            </a:r>
            <a:r>
              <a:rPr lang="en-IN" dirty="0"/>
              <a:t> information about the several neighbourhoods of the city. the information contains places to get food(including restaurants, cafes, hookah bars, bars ,etc.),landscapes, recreation spots, police stations and hospitals(for emergency). They also provide a cluster map which shows the neighbourhoods with similar food locations for customers with a knack of food blogging</a:t>
            </a:r>
          </a:p>
          <a:p>
            <a:pPr marL="0" indent="0">
              <a:buNone/>
            </a:pPr>
            <a:endParaRPr lang="en-IN" dirty="0"/>
          </a:p>
        </p:txBody>
      </p:sp>
    </p:spTree>
    <p:extLst>
      <p:ext uri="{BB962C8B-B14F-4D97-AF65-F5344CB8AC3E}">
        <p14:creationId xmlns:p14="http://schemas.microsoft.com/office/powerpoint/2010/main" val="17488099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DATA DESCRIPTION</a:t>
            </a:r>
            <a:r>
              <a:rPr lang="en-IN" dirty="0"/>
              <a:t/>
            </a:r>
            <a:br>
              <a:rPr lang="en-IN" dirty="0"/>
            </a:br>
            <a:endParaRPr lang="en-IN" dirty="0"/>
          </a:p>
        </p:txBody>
      </p:sp>
      <p:sp>
        <p:nvSpPr>
          <p:cNvPr id="3" name="Content Placeholder 2"/>
          <p:cNvSpPr>
            <a:spLocks noGrp="1"/>
          </p:cNvSpPr>
          <p:nvPr>
            <p:ph idx="1"/>
          </p:nvPr>
        </p:nvSpPr>
        <p:spPr/>
        <p:txBody>
          <a:bodyPr/>
          <a:lstStyle/>
          <a:p>
            <a:pPr marL="0" indent="0">
              <a:buNone/>
            </a:pPr>
            <a:r>
              <a:rPr lang="en-IN" dirty="0"/>
              <a:t>The preliminary dataset is made from web scraping from a </a:t>
            </a:r>
            <a:r>
              <a:rPr lang="en-IN" dirty="0" err="1"/>
              <a:t>wikipedia</a:t>
            </a:r>
            <a:r>
              <a:rPr lang="en-IN" dirty="0"/>
              <a:t> page(</a:t>
            </a:r>
            <a:r>
              <a:rPr lang="en-IN" u="sng" dirty="0">
                <a:hlinkClick r:id="rId2"/>
              </a:rPr>
              <a:t>https://en.wikipedia.org/wiki/List_of_neighbourhoods_in_Bangalore</a:t>
            </a:r>
            <a:r>
              <a:rPr lang="en-IN" dirty="0"/>
              <a:t>). The location coordinates are searched using the </a:t>
            </a:r>
            <a:r>
              <a:rPr lang="en-IN" dirty="0" err="1"/>
              <a:t>geopy</a:t>
            </a:r>
            <a:r>
              <a:rPr lang="en-IN" dirty="0"/>
              <a:t> library of the python language. The data used in this project is provided by Foursquare location data. Specific API calls are made for specific types of category. The category Id is used to get the various categorical venues. The data are grouped by neighbourhood areas, and each area includes the information about restaurants, cafes, landscapes, recreation spots, police stations and hospitals present in those area.</a:t>
            </a:r>
          </a:p>
          <a:p>
            <a:pPr marL="0" indent="0">
              <a:buNone/>
            </a:pPr>
            <a:endParaRPr lang="en-IN" dirty="0"/>
          </a:p>
        </p:txBody>
      </p:sp>
    </p:spTree>
    <p:extLst>
      <p:ext uri="{BB962C8B-B14F-4D97-AF65-F5344CB8AC3E}">
        <p14:creationId xmlns:p14="http://schemas.microsoft.com/office/powerpoint/2010/main" val="1069160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err="1" smtClean="0"/>
              <a:t>Priliminary</a:t>
            </a:r>
            <a:r>
              <a:rPr lang="en-IN" dirty="0" smtClean="0"/>
              <a:t> Dataset</a:t>
            </a:r>
            <a:endParaRPr lang="en-IN" dirty="0"/>
          </a:p>
        </p:txBody>
      </p:sp>
      <p:pic>
        <p:nvPicPr>
          <p:cNvPr id="6" name="Picture 5"/>
          <p:cNvPicPr/>
          <p:nvPr/>
        </p:nvPicPr>
        <p:blipFill rotWithShape="1">
          <a:blip r:embed="rId2"/>
          <a:srcRect l="15838" t="16096" r="60116" b="47486"/>
          <a:stretch/>
        </p:blipFill>
        <p:spPr bwMode="auto">
          <a:xfrm>
            <a:off x="4698398" y="2330003"/>
            <a:ext cx="4700740" cy="3439732"/>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173136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Methodology</a:t>
            </a:r>
            <a:endParaRPr lang="en-IN" dirty="0"/>
          </a:p>
        </p:txBody>
      </p:sp>
      <p:sp>
        <p:nvSpPr>
          <p:cNvPr id="3" name="Content Placeholder 2"/>
          <p:cNvSpPr>
            <a:spLocks noGrp="1"/>
          </p:cNvSpPr>
          <p:nvPr>
            <p:ph idx="1"/>
          </p:nvPr>
        </p:nvSpPr>
        <p:spPr>
          <a:xfrm>
            <a:off x="2589212" y="1785866"/>
            <a:ext cx="8915400" cy="3777622"/>
          </a:xfrm>
        </p:spPr>
        <p:txBody>
          <a:bodyPr/>
          <a:lstStyle/>
          <a:p>
            <a:pPr marL="0" indent="0">
              <a:buNone/>
            </a:pPr>
            <a:r>
              <a:rPr lang="en-IN" sz="4000" dirty="0" smtClean="0">
                <a:solidFill>
                  <a:schemeClr val="tx2">
                    <a:lumMod val="60000"/>
                    <a:lumOff val="40000"/>
                  </a:schemeClr>
                </a:solidFill>
              </a:rPr>
              <a:t>Cleaning:</a:t>
            </a:r>
          </a:p>
          <a:p>
            <a:pPr marL="0" indent="0">
              <a:buNone/>
            </a:pPr>
            <a:r>
              <a:rPr lang="en-IN" dirty="0" smtClean="0"/>
              <a:t>Missing data is removed and then the data set looks like this:</a:t>
            </a:r>
            <a:endParaRPr lang="en-IN" dirty="0"/>
          </a:p>
        </p:txBody>
      </p:sp>
      <p:pic>
        <p:nvPicPr>
          <p:cNvPr id="4" name="Picture 3"/>
          <p:cNvPicPr>
            <a:picLocks noChangeAspect="1"/>
          </p:cNvPicPr>
          <p:nvPr/>
        </p:nvPicPr>
        <p:blipFill rotWithShape="1">
          <a:blip r:embed="rId2"/>
          <a:srcRect l="16411" t="20731" r="61515" b="46523"/>
          <a:stretch/>
        </p:blipFill>
        <p:spPr>
          <a:xfrm>
            <a:off x="5135602" y="2977813"/>
            <a:ext cx="3822618" cy="3188372"/>
          </a:xfrm>
          <a:prstGeom prst="rect">
            <a:avLst/>
          </a:prstGeom>
        </p:spPr>
      </p:pic>
    </p:spTree>
    <p:extLst>
      <p:ext uri="{BB962C8B-B14F-4D97-AF65-F5344CB8AC3E}">
        <p14:creationId xmlns:p14="http://schemas.microsoft.com/office/powerpoint/2010/main" val="1250258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Getting Data</a:t>
            </a:r>
            <a:endParaRPr lang="en-IN" dirty="0"/>
          </a:p>
        </p:txBody>
      </p:sp>
      <p:sp>
        <p:nvSpPr>
          <p:cNvPr id="3" name="Content Placeholder 2"/>
          <p:cNvSpPr>
            <a:spLocks noGrp="1"/>
          </p:cNvSpPr>
          <p:nvPr>
            <p:ph idx="1"/>
          </p:nvPr>
        </p:nvSpPr>
        <p:spPr/>
        <p:txBody>
          <a:bodyPr>
            <a:normAutofit fontScale="77500" lnSpcReduction="20000"/>
          </a:bodyPr>
          <a:lstStyle/>
          <a:p>
            <a:pPr marL="0" indent="0">
              <a:buNone/>
            </a:pPr>
            <a:r>
              <a:rPr lang="en-IN" dirty="0" smtClean="0"/>
              <a:t>The data of the nearby locations( </a:t>
            </a:r>
            <a:r>
              <a:rPr lang="en-IN" dirty="0" err="1" smtClean="0"/>
              <a:t>restauraunts</a:t>
            </a:r>
            <a:r>
              <a:rPr lang="en-IN" dirty="0" smtClean="0"/>
              <a:t>, cafés, food joints, hospitals etc.) are received using the foursquare API calls.</a:t>
            </a:r>
          </a:p>
          <a:p>
            <a:pPr marL="0" indent="0">
              <a:buNone/>
            </a:pPr>
            <a:endParaRPr lang="en-IN" dirty="0"/>
          </a:p>
          <a:p>
            <a:pPr marL="0" indent="0">
              <a:buNone/>
            </a:pPr>
            <a:endParaRPr lang="en-IN" dirty="0" smtClean="0"/>
          </a:p>
          <a:p>
            <a:pPr marL="0" indent="0">
              <a:buNone/>
            </a:pPr>
            <a:endParaRPr lang="en-IN" dirty="0"/>
          </a:p>
          <a:p>
            <a:pPr marL="0" indent="0">
              <a:buNone/>
            </a:pPr>
            <a:endParaRPr lang="en-IN" dirty="0" smtClean="0"/>
          </a:p>
          <a:p>
            <a:pPr marL="0" indent="0">
              <a:buNone/>
            </a:pPr>
            <a:endParaRPr lang="en-IN" dirty="0" smtClean="0"/>
          </a:p>
          <a:p>
            <a:pPr marL="0" indent="0">
              <a:buNone/>
            </a:pPr>
            <a:endParaRPr lang="en-IN" dirty="0"/>
          </a:p>
          <a:p>
            <a:pPr marL="0" indent="0">
              <a:buNone/>
            </a:pPr>
            <a:r>
              <a:rPr lang="en-IN" dirty="0" smtClean="0"/>
              <a:t>Here the </a:t>
            </a:r>
            <a:r>
              <a:rPr lang="en-IN" dirty="0" err="1" smtClean="0"/>
              <a:t>lat</a:t>
            </a:r>
            <a:r>
              <a:rPr lang="en-IN" dirty="0" smtClean="0"/>
              <a:t> ,</a:t>
            </a:r>
            <a:r>
              <a:rPr lang="en-IN" dirty="0" err="1" smtClean="0"/>
              <a:t>lng</a:t>
            </a:r>
            <a:r>
              <a:rPr lang="en-IN" dirty="0" smtClean="0"/>
              <a:t> are the coordinates(latitude and longitude respectively) of the neighbourhoods. The Radius is the measure of the search radius which in this case is 500 and can be altered for more detailed mapping.</a:t>
            </a:r>
          </a:p>
          <a:p>
            <a:pPr marL="0" indent="0">
              <a:buNone/>
            </a:pPr>
            <a:r>
              <a:rPr lang="en-IN" dirty="0" smtClean="0"/>
              <a:t>The </a:t>
            </a:r>
            <a:r>
              <a:rPr lang="en-IN" dirty="0" err="1" smtClean="0"/>
              <a:t>categoryID</a:t>
            </a:r>
            <a:r>
              <a:rPr lang="en-IN" dirty="0" smtClean="0"/>
              <a:t> is the most important as it decide the category of the venues this API call returns.</a:t>
            </a:r>
          </a:p>
          <a:p>
            <a:pPr marL="0" indent="0">
              <a:buNone/>
            </a:pPr>
            <a:r>
              <a:rPr lang="en-IN" dirty="0" smtClean="0"/>
              <a:t> </a:t>
            </a:r>
          </a:p>
          <a:p>
            <a:pPr marL="0" indent="0">
              <a:buNone/>
            </a:pPr>
            <a:endParaRPr lang="en-IN" dirty="0"/>
          </a:p>
          <a:p>
            <a:pPr marL="0" indent="0">
              <a:buNone/>
            </a:pPr>
            <a:endParaRPr lang="en-IN" dirty="0"/>
          </a:p>
        </p:txBody>
      </p:sp>
      <p:sp>
        <p:nvSpPr>
          <p:cNvPr id="4" name="Rectangle 1"/>
          <p:cNvSpPr>
            <a:spLocks noChangeArrowheads="1"/>
          </p:cNvSpPr>
          <p:nvPr/>
        </p:nvSpPr>
        <p:spPr bwMode="auto">
          <a:xfrm>
            <a:off x="2696350" y="3073244"/>
            <a:ext cx="8997666" cy="944874"/>
          </a:xfrm>
          <a:prstGeom prst="rect">
            <a:avLst/>
          </a:prstGeom>
          <a:solidFill>
            <a:srgbClr val="F7F7F7"/>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30000"/>
              </a:spcBef>
              <a:spcAft>
                <a:spcPct val="0"/>
              </a:spcAft>
              <a:defRPr sz="1200">
                <a:solidFill>
                  <a:schemeClr val="tx1"/>
                </a:solidFill>
                <a:latin typeface="Arial" panose="020B0604020202020204" pitchFamily="34" charset="0"/>
              </a:defRPr>
            </a:lvl1pPr>
            <a:lvl2pPr eaLnBrk="0" fontAlgn="base" hangingPunct="0">
              <a:spcBef>
                <a:spcPct val="30000"/>
              </a:spcBef>
              <a:spcAft>
                <a:spcPct val="0"/>
              </a:spcAft>
              <a:defRPr sz="1200">
                <a:solidFill>
                  <a:schemeClr val="tx1"/>
                </a:solidFill>
                <a:latin typeface="Arial" panose="020B0604020202020204" pitchFamily="34" charset="0"/>
              </a:defRPr>
            </a:lvl2pPr>
            <a:lvl3pPr eaLnBrk="0" fontAlgn="base" hangingPunct="0">
              <a:spcBef>
                <a:spcPct val="30000"/>
              </a:spcBef>
              <a:spcAft>
                <a:spcPct val="0"/>
              </a:spcAft>
              <a:defRPr sz="1200">
                <a:solidFill>
                  <a:schemeClr val="tx1"/>
                </a:solidFill>
                <a:latin typeface="Arial" panose="020B0604020202020204" pitchFamily="34" charset="0"/>
              </a:defRPr>
            </a:lvl3pPr>
            <a:lvl4pPr eaLnBrk="0" fontAlgn="base" hangingPunct="0">
              <a:spcBef>
                <a:spcPct val="30000"/>
              </a:spcBef>
              <a:spcAft>
                <a:spcPct val="0"/>
              </a:spcAft>
              <a:defRPr sz="1200">
                <a:solidFill>
                  <a:schemeClr val="tx1"/>
                </a:solidFill>
                <a:latin typeface="Arial" panose="020B0604020202020204" pitchFamily="34" charset="0"/>
              </a:defRPr>
            </a:lvl4pPr>
            <a:lvl5pPr eaLnBrk="0" fontAlgn="base" hangingPunct="0">
              <a:spcBef>
                <a:spcPct val="30000"/>
              </a:spcBef>
              <a:spcAft>
                <a:spcPct val="0"/>
              </a:spcAft>
              <a:defRPr sz="1200">
                <a:solidFill>
                  <a:schemeClr val="tx1"/>
                </a:solidFill>
                <a:latin typeface="Arial" panose="020B0604020202020204" pitchFamily="34" charset="0"/>
              </a:defRPr>
            </a:lvl5pPr>
            <a:lvl6pPr eaLnBrk="0" fontAlgn="base" hangingPunct="0">
              <a:spcBef>
                <a:spcPct val="30000"/>
              </a:spcBef>
              <a:spcAft>
                <a:spcPct val="0"/>
              </a:spcAft>
              <a:defRPr sz="1200">
                <a:solidFill>
                  <a:schemeClr val="tx1"/>
                </a:solidFill>
                <a:latin typeface="Arial" panose="020B0604020202020204" pitchFamily="34" charset="0"/>
              </a:defRPr>
            </a:lvl6pPr>
            <a:lvl7pPr eaLnBrk="0" fontAlgn="base" hangingPunct="0">
              <a:spcBef>
                <a:spcPct val="30000"/>
              </a:spcBef>
              <a:spcAft>
                <a:spcPct val="0"/>
              </a:spcAft>
              <a:defRPr sz="1200">
                <a:solidFill>
                  <a:schemeClr val="tx1"/>
                </a:solidFill>
                <a:latin typeface="Arial" panose="020B0604020202020204" pitchFamily="34" charset="0"/>
              </a:defRPr>
            </a:lvl7pPr>
            <a:lvl8pPr eaLnBrk="0" fontAlgn="base" hangingPunct="0">
              <a:spcBef>
                <a:spcPct val="30000"/>
              </a:spcBef>
              <a:spcAft>
                <a:spcPct val="0"/>
              </a:spcAft>
              <a:defRPr sz="1200">
                <a:solidFill>
                  <a:schemeClr val="tx1"/>
                </a:solidFill>
                <a:latin typeface="Arial" panose="020B0604020202020204" pitchFamily="34" charset="0"/>
              </a:defRPr>
            </a:lvl8pPr>
            <a:lvl9pPr eaLnBrk="0" fontAlgn="base" hangingPunct="0">
              <a:spcBef>
                <a:spcPct val="30000"/>
              </a:spcBef>
              <a:spcAft>
                <a:spcPct val="0"/>
              </a:spcAft>
              <a:defRPr sz="1200">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30000"/>
              </a:spcBef>
              <a:spcAft>
                <a:spcPct val="0"/>
              </a:spcAft>
              <a:buClrTx/>
              <a:buSzTx/>
              <a:buFontTx/>
              <a:buNone/>
              <a:tabLst/>
            </a:pPr>
            <a:r>
              <a:rPr kumimoji="0" lang="en-US" altLang="en-US" sz="1200" b="0" i="0" u="none" strike="noStrike" cap="none" normalizeH="0" baseline="0" dirty="0" err="1" smtClean="0">
                <a:ln>
                  <a:noFill/>
                </a:ln>
                <a:solidFill>
                  <a:schemeClr val="tx1"/>
                </a:solidFill>
                <a:effectLst/>
                <a:latin typeface="Arial" panose="020B0604020202020204" pitchFamily="34" charset="0"/>
              </a:rPr>
              <a:t>url</a:t>
            </a:r>
            <a:r>
              <a:rPr kumimoji="0" lang="en-US" altLang="en-US" sz="1000" b="0" i="0" u="none" strike="noStrike" cap="none" normalizeH="0" baseline="0" dirty="0" smtClean="0">
                <a:ln>
                  <a:noFill/>
                </a:ln>
                <a:solidFill>
                  <a:srgbClr val="333333"/>
                </a:solidFill>
                <a:effectLst/>
                <a:latin typeface="Courier New" panose="02070309020205020404" pitchFamily="49" charset="0"/>
              </a:rPr>
              <a:t> </a:t>
            </a:r>
            <a:r>
              <a:rPr kumimoji="0" lang="en-US" altLang="en-US" sz="1800" b="0" i="0" u="none" strike="noStrike" cap="none" normalizeH="0" baseline="0" dirty="0" smtClean="0">
                <a:ln>
                  <a:noFill/>
                </a:ln>
                <a:solidFill>
                  <a:srgbClr val="666666"/>
                </a:solidFill>
                <a:effectLst/>
                <a:latin typeface="Arial" panose="020B0604020202020204" pitchFamily="34" charset="0"/>
              </a:rPr>
              <a:t>=</a:t>
            </a:r>
            <a:r>
              <a:rPr kumimoji="0" lang="en-US" altLang="en-US" sz="1000" b="0" i="0" u="none" strike="noStrike" cap="none" normalizeH="0" baseline="0" dirty="0" smtClean="0">
                <a:ln>
                  <a:noFill/>
                </a:ln>
                <a:solidFill>
                  <a:srgbClr val="333333"/>
                </a:solidFill>
                <a:effectLst/>
                <a:latin typeface="Courier New" panose="02070309020205020404" pitchFamily="49" charset="0"/>
              </a:rPr>
              <a:t> </a:t>
            </a:r>
            <a:r>
              <a:rPr kumimoji="0" lang="en-US" altLang="en-US" sz="1000" b="0" i="0" u="none" strike="noStrike" cap="none" normalizeH="0" baseline="0" dirty="0" smtClean="0">
                <a:ln>
                  <a:noFill/>
                </a:ln>
                <a:solidFill>
                  <a:srgbClr val="BA2121"/>
                </a:solidFill>
                <a:effectLst/>
                <a:latin typeface="Courier New" panose="02070309020205020404" pitchFamily="49" charset="0"/>
              </a:rPr>
              <a:t>'https://api.foursquare.com/v2/venues/explore?&amp;</a:t>
            </a:r>
            <a:r>
              <a:rPr kumimoji="0" lang="en-US" altLang="en-US" sz="1000" b="0" i="0" u="none" strike="noStrike" cap="none" normalizeH="0" baseline="0" dirty="0" err="1" smtClean="0">
                <a:ln>
                  <a:noFill/>
                </a:ln>
                <a:solidFill>
                  <a:srgbClr val="BA2121"/>
                </a:solidFill>
                <a:effectLst/>
                <a:latin typeface="Courier New" panose="02070309020205020404" pitchFamily="49" charset="0"/>
              </a:rPr>
              <a:t>client_id</a:t>
            </a:r>
            <a:r>
              <a:rPr kumimoji="0" lang="en-US" altLang="en-US" sz="1000" b="0" i="0" u="none" strike="noStrike" cap="none" normalizeH="0" baseline="0" dirty="0" smtClean="0">
                <a:ln>
                  <a:noFill/>
                </a:ln>
                <a:solidFill>
                  <a:srgbClr val="BA2121"/>
                </a:solidFill>
                <a:effectLst/>
                <a:latin typeface="Courier New" panose="02070309020205020404" pitchFamily="49" charset="0"/>
              </a:rPr>
              <a:t>=</a:t>
            </a:r>
            <a:r>
              <a:rPr kumimoji="0" lang="en-US" altLang="en-US" sz="1000" b="1" i="0" u="none" strike="noStrike" cap="none" normalizeH="0" baseline="0" dirty="0" smtClean="0">
                <a:ln>
                  <a:noFill/>
                </a:ln>
                <a:solidFill>
                  <a:srgbClr val="BB6688"/>
                </a:solidFill>
                <a:effectLst/>
                <a:latin typeface="Courier New" panose="02070309020205020404" pitchFamily="49" charset="0"/>
              </a:rPr>
              <a:t>{}</a:t>
            </a:r>
            <a:r>
              <a:rPr kumimoji="0" lang="en-US" altLang="en-US" sz="1000" b="0" i="0" u="none" strike="noStrike" cap="none" normalizeH="0" baseline="0" dirty="0" smtClean="0">
                <a:ln>
                  <a:noFill/>
                </a:ln>
                <a:solidFill>
                  <a:srgbClr val="BA2121"/>
                </a:solidFill>
                <a:effectLst/>
                <a:latin typeface="Courier New" panose="02070309020205020404" pitchFamily="49" charset="0"/>
              </a:rPr>
              <a:t>&amp;</a:t>
            </a:r>
            <a:r>
              <a:rPr kumimoji="0" lang="en-US" altLang="en-US" sz="1000" b="0" i="0" u="none" strike="noStrike" cap="none" normalizeH="0" baseline="0" dirty="0" err="1" smtClean="0">
                <a:ln>
                  <a:noFill/>
                </a:ln>
                <a:solidFill>
                  <a:srgbClr val="BA2121"/>
                </a:solidFill>
                <a:effectLst/>
                <a:latin typeface="Courier New" panose="02070309020205020404" pitchFamily="49" charset="0"/>
              </a:rPr>
              <a:t>client_secret</a:t>
            </a:r>
            <a:r>
              <a:rPr kumimoji="0" lang="en-US" altLang="en-US" sz="1000" b="0" i="0" u="none" strike="noStrike" cap="none" normalizeH="0" baseline="0" dirty="0" smtClean="0">
                <a:ln>
                  <a:noFill/>
                </a:ln>
                <a:solidFill>
                  <a:srgbClr val="BA2121"/>
                </a:solidFill>
                <a:effectLst/>
                <a:latin typeface="Courier New" panose="02070309020205020404" pitchFamily="49" charset="0"/>
              </a:rPr>
              <a:t>=</a:t>
            </a:r>
            <a:r>
              <a:rPr kumimoji="0" lang="en-US" altLang="en-US" sz="1000" b="1" i="0" u="none" strike="noStrike" cap="none" normalizeH="0" baseline="0" dirty="0" smtClean="0">
                <a:ln>
                  <a:noFill/>
                </a:ln>
                <a:solidFill>
                  <a:srgbClr val="BB6688"/>
                </a:solidFill>
                <a:effectLst/>
                <a:latin typeface="Courier New" panose="02070309020205020404" pitchFamily="49" charset="0"/>
              </a:rPr>
              <a:t>{}</a:t>
            </a:r>
            <a:r>
              <a:rPr kumimoji="0" lang="en-US" altLang="en-US" sz="1000" b="0" i="0" u="none" strike="noStrike" cap="none" normalizeH="0" baseline="0" dirty="0" smtClean="0">
                <a:ln>
                  <a:noFill/>
                </a:ln>
                <a:solidFill>
                  <a:srgbClr val="BA2121"/>
                </a:solidFill>
                <a:effectLst/>
                <a:latin typeface="Courier New" panose="02070309020205020404" pitchFamily="49" charset="0"/>
              </a:rPr>
              <a:t>&amp;v=</a:t>
            </a:r>
            <a:r>
              <a:rPr kumimoji="0" lang="en-US" altLang="en-US" sz="1000" b="1" i="0" u="none" strike="noStrike" cap="none" normalizeH="0" baseline="0" dirty="0" smtClean="0">
                <a:ln>
                  <a:noFill/>
                </a:ln>
                <a:solidFill>
                  <a:srgbClr val="BB6688"/>
                </a:solidFill>
                <a:effectLst/>
                <a:latin typeface="Courier New" panose="02070309020205020404" pitchFamily="49" charset="0"/>
              </a:rPr>
              <a:t>{}</a:t>
            </a:r>
            <a:r>
              <a:rPr kumimoji="0" lang="en-US" altLang="en-US" sz="1000" b="0" i="0" u="none" strike="noStrike" cap="none" normalizeH="0" baseline="0" dirty="0" smtClean="0">
                <a:ln>
                  <a:noFill/>
                </a:ln>
                <a:solidFill>
                  <a:srgbClr val="BA2121"/>
                </a:solidFill>
                <a:effectLst/>
                <a:latin typeface="Courier New" panose="02070309020205020404" pitchFamily="49" charset="0"/>
              </a:rPr>
              <a:t>&amp;</a:t>
            </a:r>
            <a:r>
              <a:rPr kumimoji="0" lang="en-US" altLang="en-US" sz="1000" b="0" i="0" u="none" strike="noStrike" cap="none" normalizeH="0" baseline="0" dirty="0" err="1" smtClean="0">
                <a:ln>
                  <a:noFill/>
                </a:ln>
                <a:solidFill>
                  <a:srgbClr val="BA2121"/>
                </a:solidFill>
                <a:effectLst/>
                <a:latin typeface="Courier New" panose="02070309020205020404" pitchFamily="49" charset="0"/>
              </a:rPr>
              <a:t>ll</a:t>
            </a:r>
            <a:r>
              <a:rPr kumimoji="0" lang="en-US" altLang="en-US" sz="1000" b="0" i="0" u="none" strike="noStrike" cap="none" normalizeH="0" baseline="0" dirty="0" smtClean="0">
                <a:ln>
                  <a:noFill/>
                </a:ln>
                <a:solidFill>
                  <a:srgbClr val="BA2121"/>
                </a:solidFill>
                <a:effectLst/>
                <a:latin typeface="Courier New" panose="02070309020205020404" pitchFamily="49" charset="0"/>
              </a:rPr>
              <a:t>=</a:t>
            </a:r>
            <a:r>
              <a:rPr kumimoji="0" lang="en-US" altLang="en-US" sz="1000" b="1" i="0" u="none" strike="noStrike" cap="none" normalizeH="0" baseline="0" dirty="0" smtClean="0">
                <a:ln>
                  <a:noFill/>
                </a:ln>
                <a:solidFill>
                  <a:srgbClr val="BB6688"/>
                </a:solidFill>
                <a:effectLst/>
                <a:latin typeface="Courier New" panose="02070309020205020404" pitchFamily="49" charset="0"/>
              </a:rPr>
              <a:t>{}</a:t>
            </a:r>
            <a:r>
              <a:rPr kumimoji="0" lang="en-US" altLang="en-US" sz="1000" b="0" i="0" u="none" strike="noStrike" cap="none" normalizeH="0" baseline="0" dirty="0" smtClean="0">
                <a:ln>
                  <a:noFill/>
                </a:ln>
                <a:solidFill>
                  <a:srgbClr val="BA2121"/>
                </a:solidFill>
                <a:effectLst/>
                <a:latin typeface="Courier New" panose="02070309020205020404" pitchFamily="49" charset="0"/>
              </a:rPr>
              <a:t>,</a:t>
            </a:r>
            <a:r>
              <a:rPr kumimoji="0" lang="en-US" altLang="en-US" sz="1000" b="1" i="0" u="none" strike="noStrike" cap="none" normalizeH="0" baseline="0" dirty="0" smtClean="0">
                <a:ln>
                  <a:noFill/>
                </a:ln>
                <a:solidFill>
                  <a:srgbClr val="BB6688"/>
                </a:solidFill>
                <a:effectLst/>
                <a:latin typeface="Courier New" panose="02070309020205020404" pitchFamily="49" charset="0"/>
              </a:rPr>
              <a:t>{}</a:t>
            </a:r>
            <a:r>
              <a:rPr kumimoji="0" lang="en-US" altLang="en-US" sz="1000" b="0" i="0" u="none" strike="noStrike" cap="none" normalizeH="0" baseline="0" dirty="0" smtClean="0">
                <a:ln>
                  <a:noFill/>
                </a:ln>
                <a:solidFill>
                  <a:srgbClr val="BA2121"/>
                </a:solidFill>
                <a:effectLst/>
                <a:latin typeface="Courier New" panose="02070309020205020404" pitchFamily="49" charset="0"/>
              </a:rPr>
              <a:t>&amp;radius=</a:t>
            </a:r>
            <a:r>
              <a:rPr kumimoji="0" lang="en-US" altLang="en-US" sz="1000" b="1" i="0" u="none" strike="noStrike" cap="none" normalizeH="0" baseline="0" dirty="0" smtClean="0">
                <a:ln>
                  <a:noFill/>
                </a:ln>
                <a:solidFill>
                  <a:srgbClr val="BB6688"/>
                </a:solidFill>
                <a:effectLst/>
                <a:latin typeface="Courier New" panose="02070309020205020404" pitchFamily="49" charset="0"/>
              </a:rPr>
              <a:t>{}</a:t>
            </a:r>
            <a:r>
              <a:rPr kumimoji="0" lang="en-US" altLang="en-US" sz="1000" b="0" i="0" u="none" strike="noStrike" cap="none" normalizeH="0" baseline="0" dirty="0" smtClean="0">
                <a:ln>
                  <a:noFill/>
                </a:ln>
                <a:solidFill>
                  <a:srgbClr val="BA2121"/>
                </a:solidFill>
                <a:effectLst/>
                <a:latin typeface="Courier New" panose="02070309020205020404" pitchFamily="49" charset="0"/>
              </a:rPr>
              <a:t>&amp;limit=</a:t>
            </a:r>
            <a:r>
              <a:rPr kumimoji="0" lang="en-US" altLang="en-US" sz="1000" b="1" i="0" u="none" strike="noStrike" cap="none" normalizeH="0" baseline="0" dirty="0" smtClean="0">
                <a:ln>
                  <a:noFill/>
                </a:ln>
                <a:solidFill>
                  <a:srgbClr val="BB6688"/>
                </a:solidFill>
                <a:effectLst/>
                <a:latin typeface="Courier New" panose="02070309020205020404" pitchFamily="49" charset="0"/>
              </a:rPr>
              <a:t>{}</a:t>
            </a:r>
            <a:r>
              <a:rPr kumimoji="0" lang="en-US" altLang="en-US" sz="1000" b="0" i="0" u="none" strike="noStrike" cap="none" normalizeH="0" baseline="0" dirty="0" smtClean="0">
                <a:ln>
                  <a:noFill/>
                </a:ln>
                <a:solidFill>
                  <a:srgbClr val="BA2121"/>
                </a:solidFill>
                <a:effectLst/>
                <a:latin typeface="Courier New" panose="02070309020205020404" pitchFamily="49" charset="0"/>
              </a:rPr>
              <a:t>&amp;</a:t>
            </a:r>
            <a:r>
              <a:rPr kumimoji="0" lang="en-US" altLang="en-US" sz="1000" b="0" i="0" u="none" strike="noStrike" cap="none" normalizeH="0" baseline="0" dirty="0" err="1" smtClean="0">
                <a:ln>
                  <a:noFill/>
                </a:ln>
                <a:solidFill>
                  <a:srgbClr val="BA2121"/>
                </a:solidFill>
                <a:effectLst/>
                <a:latin typeface="Courier New" panose="02070309020205020404" pitchFamily="49" charset="0"/>
              </a:rPr>
              <a:t>categoryId</a:t>
            </a:r>
            <a:r>
              <a:rPr kumimoji="0" lang="en-US" altLang="en-US" sz="1000" b="0" i="0" u="none" strike="noStrike" cap="none" normalizeH="0" baseline="0" dirty="0" smtClean="0">
                <a:ln>
                  <a:noFill/>
                </a:ln>
                <a:solidFill>
                  <a:srgbClr val="BA2121"/>
                </a:solidFill>
                <a:effectLst/>
                <a:latin typeface="Courier New" panose="02070309020205020404" pitchFamily="49" charset="0"/>
              </a:rPr>
              <a:t>=</a:t>
            </a:r>
            <a:r>
              <a:rPr kumimoji="0" lang="en-US" altLang="en-US" sz="1000" b="1" i="0" u="none" strike="noStrike" cap="none" normalizeH="0" baseline="0" dirty="0" smtClean="0">
                <a:ln>
                  <a:noFill/>
                </a:ln>
                <a:solidFill>
                  <a:srgbClr val="BB6688"/>
                </a:solidFill>
                <a:effectLst/>
                <a:latin typeface="Courier New" panose="02070309020205020404" pitchFamily="49" charset="0"/>
              </a:rPr>
              <a:t>{}</a:t>
            </a:r>
            <a:r>
              <a:rPr kumimoji="0" lang="en-US" altLang="en-US" sz="1000" b="0" i="0" u="none" strike="noStrike" cap="none" normalizeH="0" baseline="0" dirty="0" smtClean="0">
                <a:ln>
                  <a:noFill/>
                </a:ln>
                <a:solidFill>
                  <a:srgbClr val="BA2121"/>
                </a:solidFill>
                <a:effectLst/>
                <a:latin typeface="Courier New" panose="02070309020205020404" pitchFamily="49" charset="0"/>
              </a:rPr>
              <a:t>‘</a:t>
            </a:r>
          </a:p>
          <a:p>
            <a:pPr marL="0" marR="0" lvl="0" indent="0" algn="l" defTabSz="914400" rtl="0" eaLnBrk="0" fontAlgn="base" latinLnBrk="0" hangingPunct="0">
              <a:lnSpc>
                <a:spcPct val="100000"/>
              </a:lnSpc>
              <a:spcBef>
                <a:spcPct val="30000"/>
              </a:spcBef>
              <a:spcAft>
                <a:spcPct val="0"/>
              </a:spcAft>
              <a:buClrTx/>
              <a:buSzTx/>
              <a:buFontTx/>
              <a:buNone/>
              <a:tabLst/>
            </a:pPr>
            <a:r>
              <a:rPr kumimoji="0" lang="en-US" altLang="en-US" sz="1800" b="0" i="0" u="none" strike="noStrike" cap="none" normalizeH="0" baseline="0" dirty="0" smtClean="0">
                <a:ln>
                  <a:noFill/>
                </a:ln>
                <a:solidFill>
                  <a:srgbClr val="666666"/>
                </a:solidFill>
                <a:effectLst/>
                <a:latin typeface="Arial" panose="020B0604020202020204" pitchFamily="34" charset="0"/>
              </a:rPr>
              <a:t>.</a:t>
            </a:r>
            <a:r>
              <a:rPr kumimoji="0" lang="en-US" altLang="en-US" sz="1200" b="0" i="0" u="none" strike="noStrike" cap="none" normalizeH="0" baseline="0" dirty="0" smtClean="0">
                <a:ln>
                  <a:noFill/>
                </a:ln>
                <a:solidFill>
                  <a:schemeClr val="tx1"/>
                </a:solidFill>
                <a:effectLst/>
                <a:latin typeface="Arial" panose="020B0604020202020204" pitchFamily="34" charset="0"/>
              </a:rPr>
              <a:t>format</a:t>
            </a:r>
            <a:r>
              <a:rPr kumimoji="0" lang="en-US" altLang="en-US" sz="1000" b="0" i="0" u="none" strike="noStrike" cap="none" normalizeH="0" baseline="0" dirty="0" smtClean="0">
                <a:ln>
                  <a:noFill/>
                </a:ln>
                <a:solidFill>
                  <a:srgbClr val="333333"/>
                </a:solidFill>
                <a:effectLst/>
                <a:latin typeface="Courier New" panose="02070309020205020404" pitchFamily="49" charset="0"/>
              </a:rPr>
              <a:t>( </a:t>
            </a:r>
            <a:r>
              <a:rPr kumimoji="0" lang="en-US" altLang="en-US" sz="1200" b="0" i="0" u="none" strike="noStrike" cap="none" normalizeH="0" baseline="0" dirty="0" smtClean="0">
                <a:ln>
                  <a:noFill/>
                </a:ln>
                <a:solidFill>
                  <a:schemeClr val="tx1"/>
                </a:solidFill>
                <a:effectLst/>
                <a:latin typeface="Arial" panose="020B0604020202020204" pitchFamily="34" charset="0"/>
              </a:rPr>
              <a:t>CLIENT_ID</a:t>
            </a:r>
            <a:r>
              <a:rPr kumimoji="0" lang="en-US" altLang="en-US" sz="1000" b="0" i="0" u="none" strike="noStrike" cap="none" normalizeH="0" baseline="0" dirty="0" smtClean="0">
                <a:ln>
                  <a:noFill/>
                </a:ln>
                <a:solidFill>
                  <a:srgbClr val="333333"/>
                </a:solidFill>
                <a:effectLst/>
                <a:latin typeface="Courier New" panose="02070309020205020404" pitchFamily="49" charset="0"/>
              </a:rPr>
              <a:t>, </a:t>
            </a:r>
            <a:r>
              <a:rPr kumimoji="0" lang="en-US" altLang="en-US" sz="1200" b="0" i="0" u="none" strike="noStrike" cap="none" normalizeH="0" baseline="0" dirty="0" smtClean="0">
                <a:ln>
                  <a:noFill/>
                </a:ln>
                <a:solidFill>
                  <a:schemeClr val="tx1"/>
                </a:solidFill>
                <a:effectLst/>
                <a:latin typeface="Arial" panose="020B0604020202020204" pitchFamily="34" charset="0"/>
              </a:rPr>
              <a:t>CLIENT_SECRET</a:t>
            </a:r>
            <a:r>
              <a:rPr kumimoji="0" lang="en-US" altLang="en-US" sz="1000" b="0" i="0" u="none" strike="noStrike" cap="none" normalizeH="0" baseline="0" dirty="0" smtClean="0">
                <a:ln>
                  <a:noFill/>
                </a:ln>
                <a:solidFill>
                  <a:srgbClr val="333333"/>
                </a:solidFill>
                <a:effectLst/>
                <a:latin typeface="Courier New" panose="02070309020205020404" pitchFamily="49" charset="0"/>
              </a:rPr>
              <a:t>, </a:t>
            </a:r>
            <a:r>
              <a:rPr kumimoji="0" lang="en-US" altLang="en-US" sz="1200" b="0" i="0" u="none" strike="noStrike" cap="none" normalizeH="0" baseline="0" dirty="0" smtClean="0">
                <a:ln>
                  <a:noFill/>
                </a:ln>
                <a:solidFill>
                  <a:schemeClr val="tx1"/>
                </a:solidFill>
                <a:effectLst/>
                <a:latin typeface="Arial" panose="020B0604020202020204" pitchFamily="34" charset="0"/>
              </a:rPr>
              <a:t>VERSION</a:t>
            </a:r>
            <a:r>
              <a:rPr kumimoji="0" lang="en-US" altLang="en-US" sz="1000" b="0" i="0" u="none" strike="noStrike" cap="none" normalizeH="0" baseline="0" dirty="0" smtClean="0">
                <a:ln>
                  <a:noFill/>
                </a:ln>
                <a:solidFill>
                  <a:srgbClr val="333333"/>
                </a:solidFill>
                <a:effectLst/>
                <a:latin typeface="Courier New" panose="02070309020205020404" pitchFamily="49" charset="0"/>
              </a:rPr>
              <a:t>, </a:t>
            </a:r>
            <a:r>
              <a:rPr kumimoji="0" lang="en-US" altLang="en-US" sz="1200" b="0" i="0" u="none" strike="noStrike" cap="none" normalizeH="0" baseline="0" dirty="0" err="1" smtClean="0">
                <a:ln>
                  <a:noFill/>
                </a:ln>
                <a:solidFill>
                  <a:schemeClr val="tx1"/>
                </a:solidFill>
                <a:effectLst/>
                <a:latin typeface="Arial" panose="020B0604020202020204" pitchFamily="34" charset="0"/>
              </a:rPr>
              <a:t>lat</a:t>
            </a:r>
            <a:r>
              <a:rPr kumimoji="0" lang="en-US" altLang="en-US" sz="1000" b="0" i="0" u="none" strike="noStrike" cap="none" normalizeH="0" baseline="0" dirty="0" smtClean="0">
                <a:ln>
                  <a:noFill/>
                </a:ln>
                <a:solidFill>
                  <a:srgbClr val="333333"/>
                </a:solidFill>
                <a:effectLst/>
                <a:latin typeface="Courier New" panose="02070309020205020404" pitchFamily="49" charset="0"/>
              </a:rPr>
              <a:t>, </a:t>
            </a:r>
            <a:r>
              <a:rPr kumimoji="0" lang="en-US" altLang="en-US" sz="1200" b="0" i="0" u="none" strike="noStrike" cap="none" normalizeH="0" baseline="0" dirty="0" err="1" smtClean="0">
                <a:ln>
                  <a:noFill/>
                </a:ln>
                <a:solidFill>
                  <a:schemeClr val="tx1"/>
                </a:solidFill>
                <a:effectLst/>
                <a:latin typeface="Arial" panose="020B0604020202020204" pitchFamily="34" charset="0"/>
              </a:rPr>
              <a:t>lng</a:t>
            </a:r>
            <a:r>
              <a:rPr kumimoji="0" lang="en-US" altLang="en-US" sz="1000" b="0" i="0" u="none" strike="noStrike" cap="none" normalizeH="0" baseline="0" dirty="0" smtClean="0">
                <a:ln>
                  <a:noFill/>
                </a:ln>
                <a:solidFill>
                  <a:srgbClr val="333333"/>
                </a:solidFill>
                <a:effectLst/>
                <a:latin typeface="Courier New" panose="02070309020205020404" pitchFamily="49" charset="0"/>
              </a:rPr>
              <a:t>, </a:t>
            </a:r>
            <a:r>
              <a:rPr kumimoji="0" lang="en-US" altLang="en-US" sz="1200" b="0" i="0" u="none" strike="noStrike" cap="none" normalizeH="0" baseline="0" dirty="0" smtClean="0">
                <a:ln>
                  <a:noFill/>
                </a:ln>
                <a:solidFill>
                  <a:schemeClr val="tx1"/>
                </a:solidFill>
                <a:effectLst/>
                <a:latin typeface="Arial" panose="020B0604020202020204" pitchFamily="34" charset="0"/>
              </a:rPr>
              <a:t>radius</a:t>
            </a:r>
            <a:r>
              <a:rPr kumimoji="0" lang="en-US" altLang="en-US" sz="1000" b="0" i="0" u="none" strike="noStrike" cap="none" normalizeH="0" baseline="0" dirty="0" smtClean="0">
                <a:ln>
                  <a:noFill/>
                </a:ln>
                <a:solidFill>
                  <a:srgbClr val="333333"/>
                </a:solidFill>
                <a:effectLst/>
                <a:latin typeface="Courier New" panose="02070309020205020404" pitchFamily="49" charset="0"/>
              </a:rPr>
              <a:t>, </a:t>
            </a:r>
            <a:r>
              <a:rPr kumimoji="0" lang="en-US" altLang="en-US" sz="1200" b="0" i="0" u="none" strike="noStrike" cap="none" normalizeH="0" baseline="0" dirty="0" err="1" smtClean="0">
                <a:ln>
                  <a:noFill/>
                </a:ln>
                <a:solidFill>
                  <a:schemeClr val="tx1"/>
                </a:solidFill>
                <a:effectLst/>
                <a:latin typeface="Arial" panose="020B0604020202020204" pitchFamily="34" charset="0"/>
              </a:rPr>
              <a:t>LIMIT</a:t>
            </a:r>
            <a:r>
              <a:rPr kumimoji="0" lang="en-US" altLang="en-US" sz="1000" b="0" i="0" u="none" strike="noStrike" cap="none" normalizeH="0" baseline="0" dirty="0" err="1" smtClean="0">
                <a:ln>
                  <a:noFill/>
                </a:ln>
                <a:solidFill>
                  <a:srgbClr val="333333"/>
                </a:solidFill>
                <a:effectLst/>
                <a:latin typeface="Courier New" panose="02070309020205020404" pitchFamily="49" charset="0"/>
              </a:rPr>
              <a:t>,</a:t>
            </a:r>
            <a:r>
              <a:rPr kumimoji="0" lang="en-US" altLang="en-US" sz="1200" b="0" i="0" u="none" strike="noStrike" cap="none" normalizeH="0" baseline="0" dirty="0" err="1" smtClean="0">
                <a:ln>
                  <a:noFill/>
                </a:ln>
                <a:solidFill>
                  <a:schemeClr val="tx1"/>
                </a:solidFill>
                <a:effectLst/>
                <a:latin typeface="Arial" panose="020B0604020202020204" pitchFamily="34" charset="0"/>
              </a:rPr>
              <a:t>categoryID</a:t>
            </a:r>
            <a:r>
              <a:rPr kumimoji="0" lang="en-US" altLang="en-US" sz="1000" b="0" i="0" u="none" strike="noStrike" cap="none" normalizeH="0" baseline="0" dirty="0" smtClean="0">
                <a:ln>
                  <a:noFill/>
                </a:ln>
                <a:solidFill>
                  <a:srgbClr val="333333"/>
                </a:solidFill>
                <a:effectLst/>
                <a:latin typeface="Courier New" panose="02070309020205020404" pitchFamily="49" charset="0"/>
              </a:rPr>
              <a:t>)</a:t>
            </a:r>
            <a:r>
              <a:rPr kumimoji="0" lang="en-US" altLang="en-US" sz="1100" b="0" i="0" u="none" strike="noStrike" cap="none" normalizeH="0" baseline="0" dirty="0" smtClean="0">
                <a:ln>
                  <a:noFill/>
                </a:ln>
                <a:solidFill>
                  <a:schemeClr val="tx1"/>
                </a:solidFill>
                <a:effectLst/>
              </a:rPr>
              <a:t> </a:t>
            </a:r>
            <a:endParaRPr kumimoji="0" lang="en-US" altLang="en-US" sz="12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155513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Datasets</a:t>
            </a:r>
            <a:endParaRPr lang="en-IN" dirty="0"/>
          </a:p>
        </p:txBody>
      </p:sp>
      <p:sp>
        <p:nvSpPr>
          <p:cNvPr id="7" name="Rectangle 5"/>
          <p:cNvSpPr>
            <a:spLocks noChangeArrowheads="1"/>
          </p:cNvSpPr>
          <p:nvPr/>
        </p:nvSpPr>
        <p:spPr bwMode="auto">
          <a:xfrm>
            <a:off x="2592925" y="1843446"/>
            <a:ext cx="7849954"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smtClean="0">
                <a:ln>
                  <a:noFill/>
                </a:ln>
                <a:solidFill>
                  <a:srgbClr val="000000"/>
                </a:solidFill>
                <a:effectLst/>
                <a:latin typeface="Helvetica" panose="020B0604020202020204" pitchFamily="34" charset="0"/>
                <a:ea typeface="Calibri" panose="020F0502020204030204" pitchFamily="34" charset="0"/>
                <a:cs typeface="Times New Roman" panose="02020603050405020304" pitchFamily="18" charset="0"/>
              </a:rPr>
              <a:t>The data set looks like:</a:t>
            </a:r>
            <a:endParaRPr kumimoji="0" lang="en-US" altLang="en-US" sz="24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pic>
        <p:nvPicPr>
          <p:cNvPr id="2052" name="Picture 2"/>
          <p:cNvPicPr>
            <a:picLocks noChangeAspect="1" noChangeArrowheads="1"/>
          </p:cNvPicPr>
          <p:nvPr/>
        </p:nvPicPr>
        <p:blipFill>
          <a:blip r:embed="rId2">
            <a:extLst>
              <a:ext uri="{28A0092B-C50C-407E-A947-70E740481C1C}">
                <a14:useLocalDpi xmlns:a14="http://schemas.microsoft.com/office/drawing/2010/main" val="0"/>
              </a:ext>
            </a:extLst>
          </a:blip>
          <a:srcRect l="16318" t="21393" r="11301" b="48969"/>
          <a:stretch>
            <a:fillRect/>
          </a:stretch>
        </p:blipFill>
        <p:spPr bwMode="auto">
          <a:xfrm>
            <a:off x="2592925" y="2309205"/>
            <a:ext cx="8302602" cy="1882269"/>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6"/>
          <p:cNvSpPr>
            <a:spLocks noChangeArrowheads="1"/>
          </p:cNvSpPr>
          <p:nvPr/>
        </p:nvSpPr>
        <p:spPr bwMode="auto">
          <a:xfrm>
            <a:off x="2592925" y="4149081"/>
            <a:ext cx="9498444" cy="20621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smtClean="0">
                <a:ln>
                  <a:noFill/>
                </a:ln>
                <a:solidFill>
                  <a:srgbClr val="000000"/>
                </a:solidFill>
                <a:effectLst/>
                <a:latin typeface="Helvetica" panose="020B0604020202020204" pitchFamily="34" charset="0"/>
                <a:ea typeface="Calibri" panose="020F0502020204030204" pitchFamily="34" charset="0"/>
                <a:cs typeface="Times New Roman" panose="02020603050405020304" pitchFamily="18" charset="0"/>
              </a:rPr>
              <a:t>The fields are :</a:t>
            </a:r>
            <a:endParaRPr kumimoji="0" lang="en-US" altLang="en-US" sz="20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smtClean="0">
                <a:ln>
                  <a:noFill/>
                </a:ln>
                <a:solidFill>
                  <a:srgbClr val="000000"/>
                </a:solidFill>
                <a:effectLst/>
                <a:latin typeface="Helvetica" panose="020B0604020202020204" pitchFamily="34" charset="0"/>
                <a:ea typeface="Calibri" panose="020F0502020204030204" pitchFamily="34" charset="0"/>
                <a:cs typeface="Times New Roman" panose="02020603050405020304" pitchFamily="18" charset="0"/>
              </a:rPr>
              <a:t>1. Name of </a:t>
            </a:r>
            <a:r>
              <a:rPr kumimoji="0" lang="en-US" altLang="en-US" sz="1600" b="0" i="0" u="none" strike="noStrike" cap="none" normalizeH="0" baseline="0" dirty="0" err="1" smtClean="0">
                <a:ln>
                  <a:noFill/>
                </a:ln>
                <a:solidFill>
                  <a:srgbClr val="000000"/>
                </a:solidFill>
                <a:effectLst/>
                <a:latin typeface="Helvetica" panose="020B0604020202020204" pitchFamily="34" charset="0"/>
                <a:ea typeface="Calibri" panose="020F0502020204030204" pitchFamily="34" charset="0"/>
                <a:cs typeface="Times New Roman" panose="02020603050405020304" pitchFamily="18" charset="0"/>
              </a:rPr>
              <a:t>neighbourhoods</a:t>
            </a:r>
            <a:r>
              <a:rPr kumimoji="0" lang="en-US" altLang="en-US" sz="1600" b="0" i="0" u="none" strike="noStrike" cap="none" normalizeH="0" baseline="0" dirty="0" smtClean="0">
                <a:ln>
                  <a:noFill/>
                </a:ln>
                <a:solidFill>
                  <a:srgbClr val="000000"/>
                </a:solidFill>
                <a:effectLst/>
                <a:latin typeface="Helvetica" panose="020B0604020202020204" pitchFamily="34" charset="0"/>
                <a:ea typeface="Calibri" panose="020F0502020204030204" pitchFamily="34" charset="0"/>
                <a:cs typeface="Times New Roman" panose="02020603050405020304" pitchFamily="18" charset="0"/>
              </a:rPr>
              <a:t>: Neighborhood.</a:t>
            </a:r>
            <a:endParaRPr kumimoji="0" lang="en-US" altLang="en-US" sz="20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smtClean="0">
                <a:ln>
                  <a:noFill/>
                </a:ln>
                <a:solidFill>
                  <a:srgbClr val="000000"/>
                </a:solidFill>
                <a:effectLst/>
                <a:latin typeface="Helvetica" panose="020B0604020202020204" pitchFamily="34" charset="0"/>
                <a:ea typeface="Calibri" panose="020F0502020204030204" pitchFamily="34" charset="0"/>
                <a:cs typeface="Times New Roman" panose="02020603050405020304" pitchFamily="18" charset="0"/>
              </a:rPr>
              <a:t>2. The Latitude of the </a:t>
            </a:r>
            <a:r>
              <a:rPr kumimoji="0" lang="en-US" altLang="en-US" sz="1600" b="0" i="0" u="none" strike="noStrike" cap="none" normalizeH="0" baseline="0" dirty="0" err="1" smtClean="0">
                <a:ln>
                  <a:noFill/>
                </a:ln>
                <a:solidFill>
                  <a:srgbClr val="000000"/>
                </a:solidFill>
                <a:effectLst/>
                <a:latin typeface="Helvetica" panose="020B0604020202020204" pitchFamily="34" charset="0"/>
                <a:ea typeface="Calibri" panose="020F0502020204030204" pitchFamily="34" charset="0"/>
                <a:cs typeface="Times New Roman" panose="02020603050405020304" pitchFamily="18" charset="0"/>
              </a:rPr>
              <a:t>Neighbourhood</a:t>
            </a:r>
            <a:r>
              <a:rPr kumimoji="0" lang="en-US" altLang="en-US" sz="1600" b="0" i="0" u="none" strike="noStrike" cap="none" normalizeH="0" baseline="0" dirty="0" smtClean="0">
                <a:ln>
                  <a:noFill/>
                </a:ln>
                <a:solidFill>
                  <a:srgbClr val="000000"/>
                </a:solidFill>
                <a:effectLst/>
                <a:latin typeface="Helvetica" panose="020B0604020202020204" pitchFamily="34" charset="0"/>
                <a:ea typeface="Calibri" panose="020F0502020204030204" pitchFamily="34" charset="0"/>
                <a:cs typeface="Times New Roman" panose="02020603050405020304" pitchFamily="18" charset="0"/>
              </a:rPr>
              <a:t>: Neighborhood Latitude</a:t>
            </a:r>
            <a:endParaRPr kumimoji="0" lang="en-US" altLang="en-US" sz="20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smtClean="0">
                <a:ln>
                  <a:noFill/>
                </a:ln>
                <a:solidFill>
                  <a:srgbClr val="000000"/>
                </a:solidFill>
                <a:effectLst/>
                <a:latin typeface="Helvetica" panose="020B0604020202020204" pitchFamily="34" charset="0"/>
                <a:ea typeface="Calibri" panose="020F0502020204030204" pitchFamily="34" charset="0"/>
                <a:cs typeface="Times New Roman" panose="02020603050405020304" pitchFamily="18" charset="0"/>
              </a:rPr>
              <a:t>3. The Longitude of the Neighborhood: Neighborhood Longitude</a:t>
            </a:r>
            <a:endParaRPr kumimoji="0" lang="en-US" altLang="en-US" sz="20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smtClean="0">
                <a:ln>
                  <a:noFill/>
                </a:ln>
                <a:solidFill>
                  <a:srgbClr val="000000"/>
                </a:solidFill>
                <a:effectLst/>
                <a:latin typeface="Helvetica" panose="020B0604020202020204" pitchFamily="34" charset="0"/>
                <a:ea typeface="Calibri" panose="020F0502020204030204" pitchFamily="34" charset="0"/>
                <a:cs typeface="Times New Roman" panose="02020603050405020304" pitchFamily="18" charset="0"/>
              </a:rPr>
              <a:t>4. The Name of the Venue: Venue</a:t>
            </a:r>
            <a:endParaRPr kumimoji="0" lang="en-US" altLang="en-US" sz="20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smtClean="0">
                <a:ln>
                  <a:noFill/>
                </a:ln>
                <a:solidFill>
                  <a:srgbClr val="000000"/>
                </a:solidFill>
                <a:effectLst/>
                <a:latin typeface="Helvetica" panose="020B0604020202020204" pitchFamily="34" charset="0"/>
                <a:ea typeface="Calibri" panose="020F0502020204030204" pitchFamily="34" charset="0"/>
                <a:cs typeface="Times New Roman" panose="02020603050405020304" pitchFamily="18" charset="0"/>
              </a:rPr>
              <a:t>5. The Latitude of the Venue: Venue Latitude </a:t>
            </a:r>
            <a:endParaRPr kumimoji="0" lang="en-US" altLang="en-US" sz="20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smtClean="0">
                <a:ln>
                  <a:noFill/>
                </a:ln>
                <a:solidFill>
                  <a:srgbClr val="000000"/>
                </a:solidFill>
                <a:effectLst/>
                <a:latin typeface="Helvetica" panose="020B0604020202020204" pitchFamily="34" charset="0"/>
                <a:ea typeface="Calibri" panose="020F0502020204030204" pitchFamily="34" charset="0"/>
                <a:cs typeface="Times New Roman" panose="02020603050405020304" pitchFamily="18" charset="0"/>
              </a:rPr>
              <a:t>6. The Longitude of the Venue: Venue Longitude</a:t>
            </a:r>
            <a:endParaRPr kumimoji="0" lang="en-US" altLang="en-US" sz="20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smtClean="0">
                <a:ln>
                  <a:noFill/>
                </a:ln>
                <a:solidFill>
                  <a:srgbClr val="000000"/>
                </a:solidFill>
                <a:effectLst/>
                <a:latin typeface="Helvetica" panose="020B0604020202020204" pitchFamily="34" charset="0"/>
                <a:ea typeface="Calibri" panose="020F0502020204030204" pitchFamily="34" charset="0"/>
                <a:cs typeface="Times New Roman" panose="02020603050405020304" pitchFamily="18" charset="0"/>
              </a:rPr>
              <a:t>7. The Venue Category: Venue Category</a:t>
            </a:r>
            <a:endParaRPr kumimoji="0" lang="en-US" altLang="en-US" sz="36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8616248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Clustering of Food related Places</a:t>
            </a:r>
            <a:endParaRPr lang="en-IN" dirty="0"/>
          </a:p>
        </p:txBody>
      </p:sp>
      <p:sp>
        <p:nvSpPr>
          <p:cNvPr id="3" name="Content Placeholder 2"/>
          <p:cNvSpPr>
            <a:spLocks noGrp="1"/>
          </p:cNvSpPr>
          <p:nvPr>
            <p:ph idx="1"/>
          </p:nvPr>
        </p:nvSpPr>
        <p:spPr>
          <a:xfrm>
            <a:off x="2589212" y="1682835"/>
            <a:ext cx="8915400" cy="3777622"/>
          </a:xfrm>
        </p:spPr>
        <p:txBody>
          <a:bodyPr/>
          <a:lstStyle/>
          <a:p>
            <a:pPr marL="0" indent="0">
              <a:buNone/>
            </a:pPr>
            <a:r>
              <a:rPr lang="en-IN" dirty="0" smtClean="0"/>
              <a:t>This section is specific to visitors who are food bloggers or in general foodies.</a:t>
            </a:r>
          </a:p>
          <a:p>
            <a:pPr marL="0" indent="0">
              <a:buNone/>
            </a:pPr>
            <a:endParaRPr lang="en-IN" dirty="0"/>
          </a:p>
          <a:p>
            <a:pPr marL="0" indent="0">
              <a:buNone/>
            </a:pPr>
            <a:r>
              <a:rPr lang="en-IN" dirty="0" smtClean="0"/>
              <a:t>The neighbourhood is divided into clusters according to the top 10 common types of food venues in them.</a:t>
            </a:r>
          </a:p>
          <a:p>
            <a:pPr marL="0" indent="0">
              <a:buNone/>
            </a:pPr>
            <a:endParaRPr lang="en-IN" dirty="0"/>
          </a:p>
          <a:p>
            <a:pPr marL="0" indent="0">
              <a:buNone/>
            </a:pPr>
            <a:r>
              <a:rPr lang="en-IN" dirty="0" smtClean="0"/>
              <a:t>The data set is created for that purpose</a:t>
            </a:r>
            <a:endParaRPr lang="en-IN" dirty="0"/>
          </a:p>
        </p:txBody>
      </p:sp>
      <p:pic>
        <p:nvPicPr>
          <p:cNvPr id="4" name="Picture 3"/>
          <p:cNvPicPr/>
          <p:nvPr/>
        </p:nvPicPr>
        <p:blipFill rotWithShape="1">
          <a:blip r:embed="rId2"/>
          <a:srcRect l="15837" t="30284" r="9873" b="27794"/>
          <a:stretch/>
        </p:blipFill>
        <p:spPr bwMode="auto">
          <a:xfrm>
            <a:off x="2484240" y="4087184"/>
            <a:ext cx="9125344" cy="2392751"/>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0177392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Cluster dataset (with cluster labels)</a:t>
            </a:r>
            <a:endParaRPr lang="en-IN" dirty="0"/>
          </a:p>
        </p:txBody>
      </p:sp>
      <p:pic>
        <p:nvPicPr>
          <p:cNvPr id="4" name="Picture 3"/>
          <p:cNvPicPr/>
          <p:nvPr/>
        </p:nvPicPr>
        <p:blipFill rotWithShape="1">
          <a:blip r:embed="rId2"/>
          <a:srcRect l="16077" t="36641" r="8986" b="22288"/>
          <a:stretch/>
        </p:blipFill>
        <p:spPr bwMode="auto">
          <a:xfrm>
            <a:off x="1395377" y="1586977"/>
            <a:ext cx="10796623" cy="3117374"/>
          </a:xfrm>
          <a:prstGeom prst="rect">
            <a:avLst/>
          </a:prstGeom>
          <a:ln>
            <a:noFill/>
          </a:ln>
          <a:extLst>
            <a:ext uri="{53640926-AAD7-44D8-BBD7-CCE9431645EC}">
              <a14:shadowObscured xmlns:a14="http://schemas.microsoft.com/office/drawing/2010/main"/>
            </a:ext>
          </a:extLst>
        </p:spPr>
      </p:pic>
      <p:sp>
        <p:nvSpPr>
          <p:cNvPr id="5" name="TextBox 4"/>
          <p:cNvSpPr txBox="1"/>
          <p:nvPr/>
        </p:nvSpPr>
        <p:spPr>
          <a:xfrm>
            <a:off x="2279561" y="5112913"/>
            <a:ext cx="6503831" cy="646331"/>
          </a:xfrm>
          <a:prstGeom prst="rect">
            <a:avLst/>
          </a:prstGeom>
          <a:noFill/>
        </p:spPr>
        <p:txBody>
          <a:bodyPr wrap="square" rtlCol="0">
            <a:spAutoFit/>
          </a:bodyPr>
          <a:lstStyle/>
          <a:p>
            <a:r>
              <a:rPr lang="en-IN" dirty="0" smtClean="0"/>
              <a:t>The cluster labels indicate the cluster to which each neighbourhood belongs</a:t>
            </a:r>
            <a:endParaRPr lang="en-IN" dirty="0"/>
          </a:p>
        </p:txBody>
      </p:sp>
    </p:spTree>
    <p:extLst>
      <p:ext uri="{BB962C8B-B14F-4D97-AF65-F5344CB8AC3E}">
        <p14:creationId xmlns:p14="http://schemas.microsoft.com/office/powerpoint/2010/main" val="3317790142"/>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2E5369"/>
      </a:dk2>
      <a:lt2>
        <a:srgbClr val="CFE2E7"/>
      </a:lt2>
      <a:accent1>
        <a:srgbClr val="353535"/>
      </a:accent1>
      <a:accent2>
        <a:srgbClr val="31B4E6"/>
      </a:accent2>
      <a:accent3>
        <a:srgbClr val="265991"/>
      </a:accent3>
      <a:accent4>
        <a:srgbClr val="7E40CC"/>
      </a:accent4>
      <a:accent5>
        <a:srgbClr val="B927E9"/>
      </a:accent5>
      <a:accent6>
        <a:srgbClr val="E833BF"/>
      </a:accent6>
      <a:hlink>
        <a:srgbClr val="2DA0F1"/>
      </a:hlink>
      <a:folHlink>
        <a:srgbClr val="7ED1E6"/>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4F34B87B-9C7A-41AE-A6CB-48536223DFFD}"/>
    </a:ext>
  </a:extLst>
</a:theme>
</file>

<file path=docProps/app.xml><?xml version="1.0" encoding="utf-8"?>
<Properties xmlns="http://schemas.openxmlformats.org/officeDocument/2006/extended-properties" xmlns:vt="http://schemas.openxmlformats.org/officeDocument/2006/docPropsVTypes">
  <Template>Wisp</Template>
  <TotalTime>42</TotalTime>
  <Words>617</Words>
  <Application>Microsoft Office PowerPoint</Application>
  <PresentationFormat>Widescreen</PresentationFormat>
  <Paragraphs>55</Paragraphs>
  <Slides>16</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Arial</vt:lpstr>
      <vt:lpstr>Calibri</vt:lpstr>
      <vt:lpstr>Century Gothic</vt:lpstr>
      <vt:lpstr>Courier New</vt:lpstr>
      <vt:lpstr>Helvetica</vt:lpstr>
      <vt:lpstr>Times New Roman</vt:lpstr>
      <vt:lpstr>Wingdings 3</vt:lpstr>
      <vt:lpstr>Wisp</vt:lpstr>
      <vt:lpstr>A Program for visitors map</vt:lpstr>
      <vt:lpstr>Introduction</vt:lpstr>
      <vt:lpstr>DATA DESCRIPTION </vt:lpstr>
      <vt:lpstr>Priliminary Dataset</vt:lpstr>
      <vt:lpstr>Methodology</vt:lpstr>
      <vt:lpstr>Getting Data</vt:lpstr>
      <vt:lpstr>Datasets</vt:lpstr>
      <vt:lpstr>Clustering of Food related Places</vt:lpstr>
      <vt:lpstr>Cluster dataset (with cluster labels)</vt:lpstr>
      <vt:lpstr>Results</vt:lpstr>
      <vt:lpstr>PowerPoint Presentation</vt:lpstr>
      <vt:lpstr>PowerPoint Presentation</vt:lpstr>
      <vt:lpstr>PowerPoint Presentation</vt:lpstr>
      <vt:lpstr>PowerPoint Presentation</vt:lpstr>
      <vt:lpstr>Discussions</vt:lpstr>
      <vt:lpstr>Conclusion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Program for visitors map</dc:title>
  <dc:creator>Anushil GhoshDastidar</dc:creator>
  <cp:lastModifiedBy>Anushil GhoshDastidar</cp:lastModifiedBy>
  <cp:revision>5</cp:revision>
  <dcterms:created xsi:type="dcterms:W3CDTF">2019-07-14T04:50:26Z</dcterms:created>
  <dcterms:modified xsi:type="dcterms:W3CDTF">2019-07-14T05:33:16Z</dcterms:modified>
</cp:coreProperties>
</file>

<file path=docProps/thumbnail.jpeg>
</file>